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4"/>
  </p:sldMasterIdLst>
  <p:sldIdLst>
    <p:sldId id="256" r:id="rId5"/>
    <p:sldId id="257" r:id="rId6"/>
    <p:sldId id="258" r:id="rId7"/>
    <p:sldId id="259" r:id="rId8"/>
    <p:sldId id="260" r:id="rId9"/>
    <p:sldId id="261" r:id="rId10"/>
    <p:sldId id="262" r:id="rId11"/>
    <p:sldId id="263"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5E180-1B82-4261-A998-5106E1AAD9CB}" v="16" dt="2020-07-15T11:30:19.1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90" d="100"/>
          <a:sy n="90"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3E00727-722A-4512-9FF7-5F80F2B9EE16}" type="datetimeFigureOut">
              <a:rPr lang="en-GB" smtClean="0"/>
              <a:t>15/07/2020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BE21F8-400E-45F5-B5EF-5D2B40925D51}"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0827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E00727-722A-4512-9FF7-5F80F2B9EE16}" type="datetimeFigureOut">
              <a:rPr lang="en-GB" smtClean="0"/>
              <a:t>15/07/2020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3853540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E00727-722A-4512-9FF7-5F80F2B9EE16}" type="datetimeFigureOut">
              <a:rPr lang="en-GB" smtClean="0"/>
              <a:t>15/07/2020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2972266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E00727-722A-4512-9FF7-5F80F2B9EE16}" type="datetimeFigureOut">
              <a:rPr lang="en-GB" smtClean="0"/>
              <a:t>15/07/2020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3988383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E00727-722A-4512-9FF7-5F80F2B9EE16}" type="datetimeFigureOut">
              <a:rPr lang="en-GB" smtClean="0"/>
              <a:t>15/07/2020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3BE21F8-400E-45F5-B5EF-5D2B40925D51}"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7707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3E00727-722A-4512-9FF7-5F80F2B9EE16}" type="datetimeFigureOut">
              <a:rPr lang="en-GB" smtClean="0"/>
              <a:t>15/07/2020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28752624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3E00727-722A-4512-9FF7-5F80F2B9EE16}" type="datetimeFigureOut">
              <a:rPr lang="en-GB" smtClean="0"/>
              <a:t>15/07/2020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2292891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3E00727-722A-4512-9FF7-5F80F2B9EE16}" type="datetimeFigureOut">
              <a:rPr lang="en-GB" smtClean="0"/>
              <a:t>15/07/2020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4089932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3E00727-722A-4512-9FF7-5F80F2B9EE16}" type="datetimeFigureOut">
              <a:rPr lang="en-GB" smtClean="0"/>
              <a:t>15/07/2020</a:t>
            </a:fld>
            <a:endParaRPr lang="en-GB"/>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GB"/>
          </a:p>
        </p:txBody>
      </p:sp>
      <p:sp>
        <p:nvSpPr>
          <p:cNvPr id="9" name="Slide Number Placeholder 8"/>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2159818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3E00727-722A-4512-9FF7-5F80F2B9EE16}" type="datetimeFigureOut">
              <a:rPr lang="en-GB" smtClean="0"/>
              <a:t>15/07/2020</a:t>
            </a:fld>
            <a:endParaRPr lang="en-GB"/>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3BE21F8-400E-45F5-B5EF-5D2B40925D51}" type="slidenum">
              <a:rPr lang="en-GB" smtClean="0"/>
              <a:t>‹#›</a:t>
            </a:fld>
            <a:endParaRPr lang="en-GB"/>
          </a:p>
        </p:txBody>
      </p:sp>
    </p:spTree>
    <p:extLst>
      <p:ext uri="{BB962C8B-B14F-4D97-AF65-F5344CB8AC3E}">
        <p14:creationId xmlns:p14="http://schemas.microsoft.com/office/powerpoint/2010/main" val="3829901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E00727-722A-4512-9FF7-5F80F2B9EE16}" type="datetimeFigureOut">
              <a:rPr lang="en-GB" smtClean="0"/>
              <a:t>15/07/2020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3BE21F8-400E-45F5-B5EF-5D2B40925D51}" type="slidenum">
              <a:rPr lang="en-GB" smtClean="0"/>
              <a:t>‹#›</a:t>
            </a:fld>
            <a:endParaRPr lang="en-GB"/>
          </a:p>
        </p:txBody>
      </p:sp>
    </p:spTree>
    <p:extLst>
      <p:ext uri="{BB962C8B-B14F-4D97-AF65-F5344CB8AC3E}">
        <p14:creationId xmlns:p14="http://schemas.microsoft.com/office/powerpoint/2010/main" val="25849133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3E00727-722A-4512-9FF7-5F80F2B9EE16}" type="datetimeFigureOut">
              <a:rPr lang="en-GB" smtClean="0"/>
              <a:t>15/07/2020</a:t>
            </a:fld>
            <a:endParaRPr lang="en-GB"/>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3BE21F8-400E-45F5-B5EF-5D2B40925D51}"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5382448"/>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en.wikipedia.org/wiki/List_of_places_in_Leeds"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B2304-9E57-4B79-BE90-92631378579F}"/>
              </a:ext>
            </a:extLst>
          </p:cNvPr>
          <p:cNvSpPr>
            <a:spLocks noGrp="1"/>
          </p:cNvSpPr>
          <p:nvPr>
            <p:ph type="ctrTitle"/>
          </p:nvPr>
        </p:nvSpPr>
        <p:spPr/>
        <p:txBody>
          <a:bodyPr/>
          <a:lstStyle/>
          <a:p>
            <a:r>
              <a:rPr lang="en-GB" dirty="0"/>
              <a:t>Recommending a South Indian Restaurant in Leeds</a:t>
            </a:r>
          </a:p>
        </p:txBody>
      </p:sp>
      <p:sp>
        <p:nvSpPr>
          <p:cNvPr id="3" name="Subtitle 2">
            <a:extLst>
              <a:ext uri="{FF2B5EF4-FFF2-40B4-BE49-F238E27FC236}">
                <a16:creationId xmlns:a16="http://schemas.microsoft.com/office/drawing/2014/main" id="{58551E89-6E0F-4BFA-A2FC-BBDBEB0EE050}"/>
              </a:ext>
            </a:extLst>
          </p:cNvPr>
          <p:cNvSpPr>
            <a:spLocks noGrp="1"/>
          </p:cNvSpPr>
          <p:nvPr>
            <p:ph type="subTitle" idx="1"/>
          </p:nvPr>
        </p:nvSpPr>
        <p:spPr/>
        <p:txBody>
          <a:bodyPr/>
          <a:lstStyle/>
          <a:p>
            <a:r>
              <a:rPr lang="en-GB" dirty="0"/>
              <a:t>Coursera capstone project for </a:t>
            </a:r>
            <a:r>
              <a:rPr lang="en-GB" dirty="0" err="1"/>
              <a:t>ibm</a:t>
            </a:r>
            <a:r>
              <a:rPr lang="en-GB" dirty="0"/>
              <a:t> data science</a:t>
            </a:r>
          </a:p>
          <a:p>
            <a:r>
              <a:rPr lang="en-GB" dirty="0"/>
              <a:t>Omar Imran – July 20</a:t>
            </a:r>
          </a:p>
        </p:txBody>
      </p:sp>
    </p:spTree>
    <p:extLst>
      <p:ext uri="{BB962C8B-B14F-4D97-AF65-F5344CB8AC3E}">
        <p14:creationId xmlns:p14="http://schemas.microsoft.com/office/powerpoint/2010/main" val="97685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2F5EE-5A15-4EE9-9C06-E12010208C1B}"/>
              </a:ext>
            </a:extLst>
          </p:cNvPr>
          <p:cNvSpPr>
            <a:spLocks noGrp="1"/>
          </p:cNvSpPr>
          <p:nvPr>
            <p:ph type="title"/>
          </p:nvPr>
        </p:nvSpPr>
        <p:spPr/>
        <p:txBody>
          <a:bodyPr/>
          <a:lstStyle/>
          <a:p>
            <a:r>
              <a:rPr lang="en-GB" dirty="0"/>
              <a:t>Intro</a:t>
            </a:r>
          </a:p>
        </p:txBody>
      </p:sp>
      <p:sp>
        <p:nvSpPr>
          <p:cNvPr id="3" name="Content Placeholder 2">
            <a:extLst>
              <a:ext uri="{FF2B5EF4-FFF2-40B4-BE49-F238E27FC236}">
                <a16:creationId xmlns:a16="http://schemas.microsoft.com/office/drawing/2014/main" id="{6DAB3211-D1B5-4E7A-ADA7-A79D059ECE25}"/>
              </a:ext>
            </a:extLst>
          </p:cNvPr>
          <p:cNvSpPr>
            <a:spLocks noGrp="1"/>
          </p:cNvSpPr>
          <p:nvPr>
            <p:ph idx="1"/>
          </p:nvPr>
        </p:nvSpPr>
        <p:spPr/>
        <p:txBody>
          <a:bodyPr>
            <a:normAutofit/>
          </a:bodyPr>
          <a:lstStyle/>
          <a:p>
            <a:r>
              <a:rPr lang="en-GB" sz="2800" dirty="0"/>
              <a:t>A relative wants to open a South Indian restaurant in Leeds, England. </a:t>
            </a:r>
          </a:p>
          <a:p>
            <a:r>
              <a:rPr lang="en-GB" sz="2800" dirty="0"/>
              <a:t>Leeds is a diverse city with restaurants of many cuisines, but perhaps a gap in the market for South Indian?</a:t>
            </a:r>
          </a:p>
        </p:txBody>
      </p:sp>
      <p:pic>
        <p:nvPicPr>
          <p:cNvPr id="4" name="Picture 3">
            <a:extLst>
              <a:ext uri="{FF2B5EF4-FFF2-40B4-BE49-F238E27FC236}">
                <a16:creationId xmlns:a16="http://schemas.microsoft.com/office/drawing/2014/main" id="{652712B8-10EF-4800-B25D-445A9705D08A}"/>
              </a:ext>
            </a:extLst>
          </p:cNvPr>
          <p:cNvPicPr>
            <a:picLocks noChangeAspect="1"/>
          </p:cNvPicPr>
          <p:nvPr/>
        </p:nvPicPr>
        <p:blipFill>
          <a:blip r:embed="rId2"/>
          <a:stretch>
            <a:fillRect/>
          </a:stretch>
        </p:blipFill>
        <p:spPr>
          <a:xfrm>
            <a:off x="6933235" y="3545413"/>
            <a:ext cx="4352322" cy="2518564"/>
          </a:xfrm>
          <a:prstGeom prst="rect">
            <a:avLst/>
          </a:prstGeom>
        </p:spPr>
      </p:pic>
      <p:pic>
        <p:nvPicPr>
          <p:cNvPr id="5" name="Picture 4">
            <a:extLst>
              <a:ext uri="{FF2B5EF4-FFF2-40B4-BE49-F238E27FC236}">
                <a16:creationId xmlns:a16="http://schemas.microsoft.com/office/drawing/2014/main" id="{E526AECC-D0F3-4257-9B98-2106DD58B6E0}"/>
              </a:ext>
            </a:extLst>
          </p:cNvPr>
          <p:cNvPicPr>
            <a:picLocks noChangeAspect="1"/>
          </p:cNvPicPr>
          <p:nvPr/>
        </p:nvPicPr>
        <p:blipFill>
          <a:blip r:embed="rId3"/>
          <a:stretch>
            <a:fillRect/>
          </a:stretch>
        </p:blipFill>
        <p:spPr>
          <a:xfrm>
            <a:off x="1268730" y="3471195"/>
            <a:ext cx="4857750" cy="2667000"/>
          </a:xfrm>
          <a:prstGeom prst="rect">
            <a:avLst/>
          </a:prstGeom>
        </p:spPr>
      </p:pic>
    </p:spTree>
    <p:extLst>
      <p:ext uri="{BB962C8B-B14F-4D97-AF65-F5344CB8AC3E}">
        <p14:creationId xmlns:p14="http://schemas.microsoft.com/office/powerpoint/2010/main" val="18300007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49125-F461-4A78-A629-967A4B170AB7}"/>
              </a:ext>
            </a:extLst>
          </p:cNvPr>
          <p:cNvSpPr>
            <a:spLocks noGrp="1"/>
          </p:cNvSpPr>
          <p:nvPr>
            <p:ph type="title"/>
          </p:nvPr>
        </p:nvSpPr>
        <p:spPr/>
        <p:txBody>
          <a:bodyPr/>
          <a:lstStyle/>
          <a:p>
            <a:r>
              <a:rPr lang="en-GB" dirty="0"/>
              <a:t>Data</a:t>
            </a:r>
          </a:p>
        </p:txBody>
      </p:sp>
      <p:sp>
        <p:nvSpPr>
          <p:cNvPr id="3" name="Content Placeholder 2">
            <a:extLst>
              <a:ext uri="{FF2B5EF4-FFF2-40B4-BE49-F238E27FC236}">
                <a16:creationId xmlns:a16="http://schemas.microsoft.com/office/drawing/2014/main" id="{D62527EA-4685-47BE-9458-087BBFC3CEFE}"/>
              </a:ext>
            </a:extLst>
          </p:cNvPr>
          <p:cNvSpPr>
            <a:spLocks noGrp="1"/>
          </p:cNvSpPr>
          <p:nvPr>
            <p:ph idx="1"/>
          </p:nvPr>
        </p:nvSpPr>
        <p:spPr/>
        <p:txBody>
          <a:bodyPr/>
          <a:lstStyle/>
          <a:p>
            <a:r>
              <a:rPr lang="en-GB" dirty="0"/>
              <a:t>There is an existing </a:t>
            </a:r>
            <a:r>
              <a:rPr lang="en-GB" b="1" dirty="0"/>
              <a:t>online </a:t>
            </a:r>
            <a:r>
              <a:rPr lang="en-GB" b="1" dirty="0" err="1"/>
              <a:t>wikipedia</a:t>
            </a:r>
            <a:r>
              <a:rPr lang="en-GB" b="1" dirty="0"/>
              <a:t> article </a:t>
            </a:r>
            <a:r>
              <a:rPr lang="en-GB" dirty="0"/>
              <a:t>which lists different places in Leeds as well as their postcode (</a:t>
            </a:r>
            <a:r>
              <a:rPr lang="en-GB" u="sng" dirty="0">
                <a:hlinkClick r:id="rId2"/>
              </a:rPr>
              <a:t>https://en.wikipedia.org/wiki/List_of_places_in_Leeds</a:t>
            </a:r>
            <a:r>
              <a:rPr lang="en-GB" dirty="0"/>
              <a:t>). </a:t>
            </a:r>
          </a:p>
          <a:p>
            <a:endParaRPr lang="en-GB" b="1" dirty="0"/>
          </a:p>
          <a:p>
            <a:r>
              <a:rPr lang="en-GB" b="1" dirty="0"/>
              <a:t>Foursquare API </a:t>
            </a:r>
            <a:r>
              <a:rPr lang="en-GB" dirty="0"/>
              <a:t>will be used to get the data of the venues at each of these places. Notable venue types of interest will be the different types of restaurants, particularly (South) Indian restaurants.</a:t>
            </a:r>
          </a:p>
          <a:p>
            <a:endParaRPr lang="en-GB" dirty="0"/>
          </a:p>
        </p:txBody>
      </p:sp>
      <p:pic>
        <p:nvPicPr>
          <p:cNvPr id="4" name="Picture 3">
            <a:extLst>
              <a:ext uri="{FF2B5EF4-FFF2-40B4-BE49-F238E27FC236}">
                <a16:creationId xmlns:a16="http://schemas.microsoft.com/office/drawing/2014/main" id="{DBF16633-C470-420B-B90B-52E510EB09E5}"/>
              </a:ext>
            </a:extLst>
          </p:cNvPr>
          <p:cNvPicPr>
            <a:picLocks noChangeAspect="1"/>
          </p:cNvPicPr>
          <p:nvPr/>
        </p:nvPicPr>
        <p:blipFill>
          <a:blip r:embed="rId3"/>
          <a:stretch>
            <a:fillRect/>
          </a:stretch>
        </p:blipFill>
        <p:spPr>
          <a:xfrm>
            <a:off x="5093981" y="3715473"/>
            <a:ext cx="7098019" cy="2522380"/>
          </a:xfrm>
          <a:prstGeom prst="rect">
            <a:avLst/>
          </a:prstGeom>
        </p:spPr>
      </p:pic>
      <p:pic>
        <p:nvPicPr>
          <p:cNvPr id="7" name="Picture 6" descr="A close up of a sign&#10;&#10;Description automatically generated">
            <a:extLst>
              <a:ext uri="{FF2B5EF4-FFF2-40B4-BE49-F238E27FC236}">
                <a16:creationId xmlns:a16="http://schemas.microsoft.com/office/drawing/2014/main" id="{6E054F46-5E91-4625-AE21-DD511E3DF3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42914" y="4072034"/>
            <a:ext cx="1905434" cy="1905434"/>
          </a:xfrm>
          <a:prstGeom prst="rect">
            <a:avLst/>
          </a:prstGeom>
        </p:spPr>
      </p:pic>
    </p:spTree>
    <p:extLst>
      <p:ext uri="{BB962C8B-B14F-4D97-AF65-F5344CB8AC3E}">
        <p14:creationId xmlns:p14="http://schemas.microsoft.com/office/powerpoint/2010/main" val="3851232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A8BB4-DAE0-4066-9536-AC1170B43A18}"/>
              </a:ext>
            </a:extLst>
          </p:cNvPr>
          <p:cNvSpPr>
            <a:spLocks noGrp="1"/>
          </p:cNvSpPr>
          <p:nvPr>
            <p:ph type="title"/>
          </p:nvPr>
        </p:nvSpPr>
        <p:spPr/>
        <p:txBody>
          <a:bodyPr/>
          <a:lstStyle/>
          <a:p>
            <a:r>
              <a:rPr lang="en-GB" dirty="0"/>
              <a:t>Methodology</a:t>
            </a:r>
          </a:p>
        </p:txBody>
      </p:sp>
      <p:sp>
        <p:nvSpPr>
          <p:cNvPr id="3" name="Content Placeholder 2">
            <a:extLst>
              <a:ext uri="{FF2B5EF4-FFF2-40B4-BE49-F238E27FC236}">
                <a16:creationId xmlns:a16="http://schemas.microsoft.com/office/drawing/2014/main" id="{3B5D02F2-81E6-4769-84C1-F5BEB1597BD3}"/>
              </a:ext>
            </a:extLst>
          </p:cNvPr>
          <p:cNvSpPr>
            <a:spLocks noGrp="1"/>
          </p:cNvSpPr>
          <p:nvPr>
            <p:ph idx="1"/>
          </p:nvPr>
        </p:nvSpPr>
        <p:spPr/>
        <p:txBody>
          <a:bodyPr>
            <a:normAutofit/>
          </a:bodyPr>
          <a:lstStyle/>
          <a:p>
            <a:pPr marL="457200" lvl="0" indent="-457200">
              <a:buFont typeface="+mj-lt"/>
              <a:buAutoNum type="arabicPeriod"/>
            </a:pPr>
            <a:r>
              <a:rPr lang="en-GB" dirty="0"/>
              <a:t>Importing libraries </a:t>
            </a:r>
          </a:p>
          <a:p>
            <a:pPr marL="457200" lvl="0" indent="-457200">
              <a:buFont typeface="+mj-lt"/>
              <a:buAutoNum type="arabicPeriod"/>
            </a:pPr>
            <a:r>
              <a:rPr lang="en-GB" dirty="0"/>
              <a:t>Scraping Leeds neighbourhoods from Wikipedia Geocoding the places in Leeds – the places are geocoded one by one and corresponding latitude and longitude are stored in the dataframe. This dataframe is saved for reference.</a:t>
            </a:r>
          </a:p>
          <a:p>
            <a:pPr marL="457200" lvl="0" indent="-457200">
              <a:buFont typeface="+mj-lt"/>
              <a:buAutoNum type="arabicPeriod"/>
            </a:pPr>
            <a:r>
              <a:rPr lang="en-GB" dirty="0"/>
              <a:t>Superimpose places on map </a:t>
            </a:r>
          </a:p>
          <a:p>
            <a:pPr marL="457200" lvl="0" indent="-457200">
              <a:buFont typeface="+mj-lt"/>
              <a:buAutoNum type="arabicPeriod"/>
            </a:pPr>
            <a:r>
              <a:rPr lang="en-GB" dirty="0"/>
              <a:t>Explore venues with Foursquare </a:t>
            </a:r>
          </a:p>
          <a:p>
            <a:pPr marL="457200" lvl="0" indent="-457200">
              <a:buFont typeface="+mj-lt"/>
              <a:buAutoNum type="arabicPeriod"/>
            </a:pPr>
            <a:r>
              <a:rPr lang="en-GB" b="1" dirty="0"/>
              <a:t>Clustering analysis </a:t>
            </a:r>
          </a:p>
          <a:p>
            <a:pPr marL="457200" lvl="0" indent="-457200">
              <a:buFont typeface="+mj-lt"/>
              <a:buAutoNum type="arabicPeriod"/>
            </a:pPr>
            <a:r>
              <a:rPr lang="en-GB" b="1" dirty="0"/>
              <a:t>Clustering analysis repeated for custom created feature </a:t>
            </a:r>
          </a:p>
          <a:p>
            <a:pPr marL="457200" lvl="0" indent="-457200">
              <a:buFont typeface="+mj-lt"/>
              <a:buAutoNum type="arabicPeriod"/>
            </a:pPr>
            <a:r>
              <a:rPr lang="en-GB" b="1" dirty="0"/>
              <a:t>Clustering analysis repeated by normalising all features</a:t>
            </a:r>
          </a:p>
        </p:txBody>
      </p:sp>
    </p:spTree>
    <p:extLst>
      <p:ext uri="{BB962C8B-B14F-4D97-AF65-F5344CB8AC3E}">
        <p14:creationId xmlns:p14="http://schemas.microsoft.com/office/powerpoint/2010/main" val="22386997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AEF5-383A-488D-920A-DCEF0A95EBC0}"/>
              </a:ext>
            </a:extLst>
          </p:cNvPr>
          <p:cNvSpPr>
            <a:spLocks noGrp="1"/>
          </p:cNvSpPr>
          <p:nvPr>
            <p:ph type="title"/>
          </p:nvPr>
        </p:nvSpPr>
        <p:spPr/>
        <p:txBody>
          <a:bodyPr/>
          <a:lstStyle/>
          <a:p>
            <a:r>
              <a:rPr lang="en-GB" dirty="0"/>
              <a:t>Clustering analysis #1</a:t>
            </a:r>
          </a:p>
        </p:txBody>
      </p:sp>
      <p:sp>
        <p:nvSpPr>
          <p:cNvPr id="3" name="Content Placeholder 2">
            <a:extLst>
              <a:ext uri="{FF2B5EF4-FFF2-40B4-BE49-F238E27FC236}">
                <a16:creationId xmlns:a16="http://schemas.microsoft.com/office/drawing/2014/main" id="{27DAC20C-602B-4354-AF10-A6FF96B976C4}"/>
              </a:ext>
            </a:extLst>
          </p:cNvPr>
          <p:cNvSpPr>
            <a:spLocks noGrp="1"/>
          </p:cNvSpPr>
          <p:nvPr>
            <p:ph idx="1"/>
          </p:nvPr>
        </p:nvSpPr>
        <p:spPr>
          <a:xfrm>
            <a:off x="1097280" y="1845734"/>
            <a:ext cx="3717788" cy="4023360"/>
          </a:xfrm>
        </p:spPr>
        <p:txBody>
          <a:bodyPr/>
          <a:lstStyle/>
          <a:p>
            <a:r>
              <a:rPr lang="en-GB" dirty="0"/>
              <a:t>Cluster 0 seems fast food dominant, Cluster 1 seems Italian restaurant dominant, Cluster 2 seems Thai/Indian dominant, Cluster 3 seems to be Vietnamese dominant which in this case due to ordering convention means there is a lack of restaurants in this area, Cluster 4 have only one unspecified cuisine restaurant.</a:t>
            </a:r>
          </a:p>
          <a:p>
            <a:endParaRPr lang="en-GB" dirty="0"/>
          </a:p>
        </p:txBody>
      </p:sp>
      <p:pic>
        <p:nvPicPr>
          <p:cNvPr id="4" name="Picture 3">
            <a:extLst>
              <a:ext uri="{FF2B5EF4-FFF2-40B4-BE49-F238E27FC236}">
                <a16:creationId xmlns:a16="http://schemas.microsoft.com/office/drawing/2014/main" id="{C876B620-55D3-4DE2-B27B-E5A895F339AB}"/>
              </a:ext>
            </a:extLst>
          </p:cNvPr>
          <p:cNvPicPr/>
          <p:nvPr/>
        </p:nvPicPr>
        <p:blipFill>
          <a:blip r:embed="rId2"/>
          <a:stretch>
            <a:fillRect/>
          </a:stretch>
        </p:blipFill>
        <p:spPr>
          <a:xfrm>
            <a:off x="5140068" y="2143231"/>
            <a:ext cx="5731510" cy="3428365"/>
          </a:xfrm>
          <a:prstGeom prst="rect">
            <a:avLst/>
          </a:prstGeom>
        </p:spPr>
      </p:pic>
    </p:spTree>
    <p:extLst>
      <p:ext uri="{BB962C8B-B14F-4D97-AF65-F5344CB8AC3E}">
        <p14:creationId xmlns:p14="http://schemas.microsoft.com/office/powerpoint/2010/main" val="407695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AEF5-383A-488D-920A-DCEF0A95EBC0}"/>
              </a:ext>
            </a:extLst>
          </p:cNvPr>
          <p:cNvSpPr>
            <a:spLocks noGrp="1"/>
          </p:cNvSpPr>
          <p:nvPr>
            <p:ph type="title"/>
          </p:nvPr>
        </p:nvSpPr>
        <p:spPr/>
        <p:txBody>
          <a:bodyPr/>
          <a:lstStyle/>
          <a:p>
            <a:r>
              <a:rPr lang="en-GB" dirty="0"/>
              <a:t>Clustering analysis #2</a:t>
            </a:r>
          </a:p>
        </p:txBody>
      </p:sp>
      <p:sp>
        <p:nvSpPr>
          <p:cNvPr id="3" name="Content Placeholder 2">
            <a:extLst>
              <a:ext uri="{FF2B5EF4-FFF2-40B4-BE49-F238E27FC236}">
                <a16:creationId xmlns:a16="http://schemas.microsoft.com/office/drawing/2014/main" id="{27DAC20C-602B-4354-AF10-A6FF96B976C4}"/>
              </a:ext>
            </a:extLst>
          </p:cNvPr>
          <p:cNvSpPr>
            <a:spLocks noGrp="1"/>
          </p:cNvSpPr>
          <p:nvPr>
            <p:ph idx="1"/>
          </p:nvPr>
        </p:nvSpPr>
        <p:spPr>
          <a:xfrm>
            <a:off x="1097280" y="1845734"/>
            <a:ext cx="3717788" cy="4023360"/>
          </a:xfrm>
        </p:spPr>
        <p:txBody>
          <a:bodyPr/>
          <a:lstStyle/>
          <a:p>
            <a:r>
              <a:rPr lang="en-GB" dirty="0"/>
              <a:t>Cluster 0 has 3-7 total restaurants in each place of varying cuisine, cluster 1 has 18-21 restaurants in each place of mainly Thai/Italian cuisine, cluster 2 has 12-18 restaurants in each place of Thai/Indian cuisine, cluster 3 has 8-13 restaurants of varying cuisine and cluster 4 has mainly Jewish restaurants which by the numbering convention actually means it has 0-1 total restaurants per place.</a:t>
            </a:r>
          </a:p>
          <a:p>
            <a:endParaRPr lang="en-GB" dirty="0"/>
          </a:p>
        </p:txBody>
      </p:sp>
      <p:pic>
        <p:nvPicPr>
          <p:cNvPr id="5" name="Picture 4">
            <a:extLst>
              <a:ext uri="{FF2B5EF4-FFF2-40B4-BE49-F238E27FC236}">
                <a16:creationId xmlns:a16="http://schemas.microsoft.com/office/drawing/2014/main" id="{0D68FB86-428A-4E8F-9D37-123112ABF947}"/>
              </a:ext>
            </a:extLst>
          </p:cNvPr>
          <p:cNvPicPr/>
          <p:nvPr/>
        </p:nvPicPr>
        <p:blipFill>
          <a:blip r:embed="rId2"/>
          <a:stretch>
            <a:fillRect/>
          </a:stretch>
        </p:blipFill>
        <p:spPr>
          <a:xfrm>
            <a:off x="5424170" y="2193714"/>
            <a:ext cx="5731510" cy="3327400"/>
          </a:xfrm>
          <a:prstGeom prst="rect">
            <a:avLst/>
          </a:prstGeom>
        </p:spPr>
      </p:pic>
    </p:spTree>
    <p:extLst>
      <p:ext uri="{BB962C8B-B14F-4D97-AF65-F5344CB8AC3E}">
        <p14:creationId xmlns:p14="http://schemas.microsoft.com/office/powerpoint/2010/main" val="3167829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0AEF5-383A-488D-920A-DCEF0A95EBC0}"/>
              </a:ext>
            </a:extLst>
          </p:cNvPr>
          <p:cNvSpPr>
            <a:spLocks noGrp="1"/>
          </p:cNvSpPr>
          <p:nvPr>
            <p:ph type="title"/>
          </p:nvPr>
        </p:nvSpPr>
        <p:spPr/>
        <p:txBody>
          <a:bodyPr/>
          <a:lstStyle/>
          <a:p>
            <a:r>
              <a:rPr lang="en-GB" dirty="0"/>
              <a:t>Clustering analysis #3</a:t>
            </a:r>
          </a:p>
        </p:txBody>
      </p:sp>
      <p:sp>
        <p:nvSpPr>
          <p:cNvPr id="3" name="Content Placeholder 2">
            <a:extLst>
              <a:ext uri="{FF2B5EF4-FFF2-40B4-BE49-F238E27FC236}">
                <a16:creationId xmlns:a16="http://schemas.microsoft.com/office/drawing/2014/main" id="{27DAC20C-602B-4354-AF10-A6FF96B976C4}"/>
              </a:ext>
            </a:extLst>
          </p:cNvPr>
          <p:cNvSpPr>
            <a:spLocks noGrp="1"/>
          </p:cNvSpPr>
          <p:nvPr>
            <p:ph idx="1"/>
          </p:nvPr>
        </p:nvSpPr>
        <p:spPr>
          <a:xfrm>
            <a:off x="1097280" y="1845734"/>
            <a:ext cx="3717788" cy="4023360"/>
          </a:xfrm>
        </p:spPr>
        <p:txBody>
          <a:bodyPr/>
          <a:lstStyle/>
          <a:p>
            <a:r>
              <a:rPr lang="en-GB" dirty="0"/>
              <a:t>Cluster 0 has 1-3 restaurants per place, primarily fast food. Cluster 1 has 0 restaurants per place. Cluster 2 has variety of types of cuisines and is hard to define as a cluster. Cluster 3 has only one Italian restaurant per place. Cluster 4 is dominated by unspecified 'restaurant' type.</a:t>
            </a:r>
          </a:p>
          <a:p>
            <a:endParaRPr lang="en-GB" dirty="0"/>
          </a:p>
        </p:txBody>
      </p:sp>
      <p:pic>
        <p:nvPicPr>
          <p:cNvPr id="6" name="Picture 5">
            <a:extLst>
              <a:ext uri="{FF2B5EF4-FFF2-40B4-BE49-F238E27FC236}">
                <a16:creationId xmlns:a16="http://schemas.microsoft.com/office/drawing/2014/main" id="{3AEB8B87-0206-4987-8652-0D3065E98962}"/>
              </a:ext>
            </a:extLst>
          </p:cNvPr>
          <p:cNvPicPr/>
          <p:nvPr/>
        </p:nvPicPr>
        <p:blipFill>
          <a:blip r:embed="rId2"/>
          <a:stretch>
            <a:fillRect/>
          </a:stretch>
        </p:blipFill>
        <p:spPr>
          <a:xfrm>
            <a:off x="5522033" y="2281979"/>
            <a:ext cx="5731510" cy="3150870"/>
          </a:xfrm>
          <a:prstGeom prst="rect">
            <a:avLst/>
          </a:prstGeom>
        </p:spPr>
      </p:pic>
    </p:spTree>
    <p:extLst>
      <p:ext uri="{BB962C8B-B14F-4D97-AF65-F5344CB8AC3E}">
        <p14:creationId xmlns:p14="http://schemas.microsoft.com/office/powerpoint/2010/main" val="889662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D070A-E2EB-4B7D-946E-3877F4756694}"/>
              </a:ext>
            </a:extLst>
          </p:cNvPr>
          <p:cNvSpPr>
            <a:spLocks noGrp="1"/>
          </p:cNvSpPr>
          <p:nvPr>
            <p:ph type="title"/>
          </p:nvPr>
        </p:nvSpPr>
        <p:spPr/>
        <p:txBody>
          <a:bodyPr/>
          <a:lstStyle/>
          <a:p>
            <a:r>
              <a:rPr lang="en-GB" dirty="0"/>
              <a:t>Discussion</a:t>
            </a:r>
          </a:p>
        </p:txBody>
      </p:sp>
      <p:sp>
        <p:nvSpPr>
          <p:cNvPr id="3" name="Content Placeholder 2">
            <a:extLst>
              <a:ext uri="{FF2B5EF4-FFF2-40B4-BE49-F238E27FC236}">
                <a16:creationId xmlns:a16="http://schemas.microsoft.com/office/drawing/2014/main" id="{D5293F6D-62EF-46AA-BBF6-A2CCBA82AA4D}"/>
              </a:ext>
            </a:extLst>
          </p:cNvPr>
          <p:cNvSpPr>
            <a:spLocks noGrp="1"/>
          </p:cNvSpPr>
          <p:nvPr>
            <p:ph idx="1"/>
          </p:nvPr>
        </p:nvSpPr>
        <p:spPr/>
        <p:txBody>
          <a:bodyPr/>
          <a:lstStyle/>
          <a:p>
            <a:pPr>
              <a:buFont typeface="Wingdings" panose="05000000000000000000" pitchFamily="2" charset="2"/>
              <a:buChar char="Ø"/>
            </a:pPr>
            <a:r>
              <a:rPr lang="en-GB" dirty="0"/>
              <a:t>Firstly, there is not enough data on restaurants. Even when increasing the venue reach to 2km (quite a large allowance for a town centre)</a:t>
            </a:r>
          </a:p>
          <a:p>
            <a:pPr>
              <a:buFont typeface="Wingdings" panose="05000000000000000000" pitchFamily="2" charset="2"/>
              <a:buChar char="Ø"/>
            </a:pPr>
            <a:r>
              <a:rPr lang="en-GB" dirty="0"/>
              <a:t>From the first analysis - Cluster 2 seems of most interest for an Indian restaurant owner, and cluster 2 is based centrally on the map. Thus, there may be a lot of competition in central Leeds for an Indian restaurant and perhaps more of a market niche in other areas (particularly cluster 3 as there are no restaurants here. On the other hand, this could mean that there is only a taste for Indian food in central Leeds.</a:t>
            </a:r>
          </a:p>
          <a:p>
            <a:pPr>
              <a:buFont typeface="Wingdings" panose="05000000000000000000" pitchFamily="2" charset="2"/>
              <a:buChar char="Ø"/>
            </a:pPr>
            <a:r>
              <a:rPr lang="en-GB" dirty="0"/>
              <a:t>The further 2 analyses did not deliver any surprising insights. Thus, the new feature didn’t seem to contribute much to useful analysis. It was rather expected that there would be more restaurant in the centre of Leeds. The new feature didn’t seem to highlight how Indian restaurants varied in high population areas, which was the initial aim.</a:t>
            </a:r>
          </a:p>
          <a:p>
            <a:pPr>
              <a:buFont typeface="Wingdings" panose="05000000000000000000" pitchFamily="2" charset="2"/>
              <a:buChar char="Ø"/>
            </a:pPr>
            <a:endParaRPr lang="en-GB" dirty="0"/>
          </a:p>
          <a:p>
            <a:endParaRPr lang="en-GB" dirty="0"/>
          </a:p>
        </p:txBody>
      </p:sp>
    </p:spTree>
    <p:extLst>
      <p:ext uri="{BB962C8B-B14F-4D97-AF65-F5344CB8AC3E}">
        <p14:creationId xmlns:p14="http://schemas.microsoft.com/office/powerpoint/2010/main" val="352908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B3044-2435-449A-8250-BA7301D2FFBC}"/>
              </a:ext>
            </a:extLst>
          </p:cNvPr>
          <p:cNvSpPr>
            <a:spLocks noGrp="1"/>
          </p:cNvSpPr>
          <p:nvPr>
            <p:ph type="title"/>
          </p:nvPr>
        </p:nvSpPr>
        <p:spPr/>
        <p:txBody>
          <a:bodyPr/>
          <a:lstStyle/>
          <a:p>
            <a:r>
              <a:rPr lang="en-GB" dirty="0"/>
              <a:t>Conclusion</a:t>
            </a:r>
          </a:p>
        </p:txBody>
      </p:sp>
      <p:sp>
        <p:nvSpPr>
          <p:cNvPr id="3" name="Content Placeholder 2">
            <a:extLst>
              <a:ext uri="{FF2B5EF4-FFF2-40B4-BE49-F238E27FC236}">
                <a16:creationId xmlns:a16="http://schemas.microsoft.com/office/drawing/2014/main" id="{487816A0-7182-414C-8387-E2269822B2D8}"/>
              </a:ext>
            </a:extLst>
          </p:cNvPr>
          <p:cNvSpPr>
            <a:spLocks noGrp="1"/>
          </p:cNvSpPr>
          <p:nvPr>
            <p:ph idx="1"/>
          </p:nvPr>
        </p:nvSpPr>
        <p:spPr/>
        <p:txBody>
          <a:bodyPr/>
          <a:lstStyle/>
          <a:p>
            <a:pPr>
              <a:buFont typeface="Wingdings" panose="05000000000000000000" pitchFamily="2" charset="2"/>
              <a:buChar char="Ø"/>
            </a:pPr>
            <a:r>
              <a:rPr lang="en-GB" dirty="0"/>
              <a:t>If more restaurants existed within a 2km radius of the centres of the different neighbourhoods in Leeds, then clustering could be more insightful. What is clear is that there is a lack of restaurants in many areas in outer Leeds or perhaps just a low number of restaurants registering their location close to the town centre. </a:t>
            </a:r>
          </a:p>
          <a:p>
            <a:pPr>
              <a:buFont typeface="Wingdings" panose="05000000000000000000" pitchFamily="2" charset="2"/>
              <a:buChar char="Ø"/>
            </a:pPr>
            <a:r>
              <a:rPr lang="en-GB" dirty="0"/>
              <a:t>So, there is indeed </a:t>
            </a:r>
            <a:r>
              <a:rPr lang="en-GB" b="1" dirty="0"/>
              <a:t>a market gap in outer-Leeds town centres</a:t>
            </a:r>
            <a:r>
              <a:rPr lang="en-GB" dirty="0"/>
              <a:t>. Also, the dominant restaurant cuisine in central Leeds seems to be Thai food, followed by Indian. Thus, there is </a:t>
            </a:r>
            <a:r>
              <a:rPr lang="en-GB" b="1" dirty="0"/>
              <a:t>a taste for India in central Leeds which could be profited upon</a:t>
            </a:r>
            <a:r>
              <a:rPr lang="en-GB" dirty="0"/>
              <a:t>. </a:t>
            </a:r>
          </a:p>
          <a:p>
            <a:pPr>
              <a:buFont typeface="Wingdings" panose="05000000000000000000" pitchFamily="2" charset="2"/>
              <a:buChar char="Ø"/>
            </a:pPr>
            <a:r>
              <a:rPr lang="en-GB" u="sng" dirty="0"/>
              <a:t>In summary, I would advise to open a restaurant just outside the centre of Leeds, to capture the Leeds market interest in Indian food, but to stay further away from dense market competition.</a:t>
            </a:r>
          </a:p>
          <a:p>
            <a:endParaRPr lang="en-GB" dirty="0"/>
          </a:p>
        </p:txBody>
      </p:sp>
    </p:spTree>
    <p:extLst>
      <p:ext uri="{BB962C8B-B14F-4D97-AF65-F5344CB8AC3E}">
        <p14:creationId xmlns:p14="http://schemas.microsoft.com/office/powerpoint/2010/main" val="220554426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8D7660FE043E543803EA89C57C424E6" ma:contentTypeVersion="10" ma:contentTypeDescription="Create a new document." ma:contentTypeScope="" ma:versionID="015a43c710c32f62bfefc24f032ccb8f">
  <xsd:schema xmlns:xsd="http://www.w3.org/2001/XMLSchema" xmlns:xs="http://www.w3.org/2001/XMLSchema" xmlns:p="http://schemas.microsoft.com/office/2006/metadata/properties" xmlns:ns3="8eb33281-5436-4dbb-b796-bc1ca2a45c71" xmlns:ns4="4f4c0829-000c-4341-872e-15e36f0ef976" targetNamespace="http://schemas.microsoft.com/office/2006/metadata/properties" ma:root="true" ma:fieldsID="5a3a6b7a810b297db34c554e2bf10c16" ns3:_="" ns4:_="">
    <xsd:import namespace="8eb33281-5436-4dbb-b796-bc1ca2a45c71"/>
    <xsd:import namespace="4f4c0829-000c-4341-872e-15e36f0ef976"/>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GenerationTime" minOccurs="0"/>
                <xsd:element ref="ns4:MediaServiceEventHashCode" minOccurs="0"/>
                <xsd:element ref="ns4:MediaServiceDateTaken" minOccurs="0"/>
                <xsd:element ref="ns4: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eb33281-5436-4dbb-b796-bc1ca2a45c71"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f4c0829-000c-4341-872e-15e36f0ef97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63942C2-4C86-4F50-8B7C-812C1009D5F4}">
  <ds:schemaRefs>
    <ds:schemaRef ds:uri="http://schemas.microsoft.com/office/2006/metadata/properties"/>
    <ds:schemaRef ds:uri="http://purl.org/dc/terms/"/>
    <ds:schemaRef ds:uri="http://schemas.microsoft.com/office/2006/documentManagement/types"/>
    <ds:schemaRef ds:uri="http://purl.org/dc/dcmitype/"/>
    <ds:schemaRef ds:uri="8eb33281-5436-4dbb-b796-bc1ca2a45c71"/>
    <ds:schemaRef ds:uri="http://purl.org/dc/elements/1.1/"/>
    <ds:schemaRef ds:uri="http://schemas.openxmlformats.org/package/2006/metadata/core-properties"/>
    <ds:schemaRef ds:uri="http://schemas.microsoft.com/office/infopath/2007/PartnerControls"/>
    <ds:schemaRef ds:uri="4f4c0829-000c-4341-872e-15e36f0ef976"/>
    <ds:schemaRef ds:uri="http://www.w3.org/XML/1998/namespace"/>
  </ds:schemaRefs>
</ds:datastoreItem>
</file>

<file path=customXml/itemProps2.xml><?xml version="1.0" encoding="utf-8"?>
<ds:datastoreItem xmlns:ds="http://schemas.openxmlformats.org/officeDocument/2006/customXml" ds:itemID="{94F0FF85-7C7B-418E-AB6A-1857BB9CE5BC}">
  <ds:schemaRefs>
    <ds:schemaRef ds:uri="http://schemas.microsoft.com/sharepoint/v3/contenttype/forms"/>
  </ds:schemaRefs>
</ds:datastoreItem>
</file>

<file path=customXml/itemProps3.xml><?xml version="1.0" encoding="utf-8"?>
<ds:datastoreItem xmlns:ds="http://schemas.openxmlformats.org/officeDocument/2006/customXml" ds:itemID="{8E748EC7-1A80-4F18-BA61-E25FDEE73C7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eb33281-5436-4dbb-b796-bc1ca2a45c71"/>
    <ds:schemaRef ds:uri="4f4c0829-000c-4341-872e-15e36f0ef97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TM02900769[[fn=Retrospect]]</Template>
  <TotalTime>16</TotalTime>
  <Words>637</Words>
  <Application>Microsoft Office PowerPoint</Application>
  <PresentationFormat>Widescreen</PresentationFormat>
  <Paragraphs>32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Calibri</vt:lpstr>
      <vt:lpstr>Calibri Light</vt:lpstr>
      <vt:lpstr>Wingdings</vt:lpstr>
      <vt:lpstr>Retrospect</vt:lpstr>
      <vt:lpstr>Recommending a South Indian Restaurant in Leeds</vt:lpstr>
      <vt:lpstr>Intro</vt:lpstr>
      <vt:lpstr>Data</vt:lpstr>
      <vt:lpstr>Methodology</vt:lpstr>
      <vt:lpstr>Clustering analysis #1</vt:lpstr>
      <vt:lpstr>Clustering analysis #2</vt:lpstr>
      <vt:lpstr>Clustering analysis #3</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Recommending a South Indian Restaurant in Leeds</dc:title>
  <dc:creator>Omar Imran Azeem</dc:creator>
  <cp:lastModifiedBy>Omar Imran Azeem</cp:lastModifiedBy>
  <cp:revision>2</cp:revision>
  <dcterms:created xsi:type="dcterms:W3CDTF">2020-07-15T11:14:17Z</dcterms:created>
  <dcterms:modified xsi:type="dcterms:W3CDTF">2020-07-15T11:32:22Z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0x01010018D7660FE043E543803EA89C57C424E6</vt:lpwstr>
  </property>
</Properties>
</file>

<file path=docProps/thumbnail.jpeg>
</file>